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59" d="100"/>
          <a:sy n="59" d="100"/>
        </p:scale>
        <p:origin x="44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12/5/2022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youtu.be/GhAJMJUsAac"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urbrainy.com/mtc"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Comic Sans MS" panose="030F0702030302020204" pitchFamily="66" charset="0"/>
              </a:rPr>
              <a:t>YEAR 4 TIMES TABLES</a:t>
            </a:r>
            <a:br>
              <a:rPr lang="en-GB" dirty="0">
                <a:latin typeface="Comic Sans MS" panose="030F0702030302020204" pitchFamily="66" charset="0"/>
              </a:rPr>
            </a:br>
            <a:r>
              <a:rPr lang="en-GB" dirty="0">
                <a:latin typeface="Comic Sans MS" panose="030F0702030302020204" pitchFamily="66" charset="0"/>
              </a:rPr>
              <a:t>CHECK</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6665257" y="2544575"/>
            <a:ext cx="5369859" cy="4132274"/>
          </a:xfrm>
          <a:prstGeom prst="rect">
            <a:avLst/>
          </a:prstGeom>
        </p:spPr>
      </p:pic>
    </p:spTree>
    <p:extLst>
      <p:ext uri="{BB962C8B-B14F-4D97-AF65-F5344CB8AC3E}">
        <p14:creationId xmlns:p14="http://schemas.microsoft.com/office/powerpoint/2010/main" val="111909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178771" cy="1400530"/>
          </a:xfrm>
        </p:spPr>
        <p:txBody>
          <a:bodyPr/>
          <a:lstStyle/>
          <a:p>
            <a:r>
              <a:rPr lang="en-GB" sz="4800" b="1" dirty="0">
                <a:latin typeface="Comic Sans MS" panose="030F0702030302020204" pitchFamily="66" charset="0"/>
              </a:rPr>
              <a:t>What is the pass mark for the test?</a:t>
            </a:r>
          </a:p>
        </p:txBody>
      </p:sp>
      <p:sp>
        <p:nvSpPr>
          <p:cNvPr id="3" name="Rectangle 2"/>
          <p:cNvSpPr/>
          <p:nvPr/>
        </p:nvSpPr>
        <p:spPr>
          <a:xfrm>
            <a:off x="457200" y="2828836"/>
            <a:ext cx="11349318" cy="2862322"/>
          </a:xfrm>
          <a:prstGeom prst="rect">
            <a:avLst/>
          </a:prstGeom>
        </p:spPr>
        <p:txBody>
          <a:bodyPr wrap="square">
            <a:spAutoFit/>
          </a:bodyPr>
          <a:lstStyle/>
          <a:p>
            <a:r>
              <a:rPr lang="en-GB" sz="3600" dirty="0">
                <a:latin typeface="Comic Sans MS" panose="030F0702030302020204" pitchFamily="66" charset="0"/>
              </a:rPr>
              <a:t>At present the </a:t>
            </a:r>
            <a:r>
              <a:rPr lang="en-GB" sz="3600" dirty="0" err="1">
                <a:latin typeface="Comic Sans MS" panose="030F0702030302020204" pitchFamily="66" charset="0"/>
              </a:rPr>
              <a:t>DfE</a:t>
            </a:r>
            <a:r>
              <a:rPr lang="en-GB" sz="3600" dirty="0">
                <a:latin typeface="Comic Sans MS" panose="030F0702030302020204" pitchFamily="66" charset="0"/>
              </a:rPr>
              <a:t> have not issued an official "pass mark“.</a:t>
            </a:r>
          </a:p>
          <a:p>
            <a:r>
              <a:rPr lang="en-GB" sz="3600" dirty="0">
                <a:latin typeface="Comic Sans MS" panose="030F0702030302020204" pitchFamily="66" charset="0"/>
              </a:rPr>
              <a:t>Watch the video for additional information </a:t>
            </a:r>
            <a:r>
              <a:rPr lang="en-GB" sz="3600" dirty="0">
                <a:latin typeface="Comic Sans MS" panose="030F0702030302020204" pitchFamily="66" charset="0"/>
                <a:hlinkClick r:id="rId2"/>
              </a:rPr>
              <a:t>https://</a:t>
            </a:r>
            <a:r>
              <a:rPr lang="en-GB" sz="3600" dirty="0" smtClean="0">
                <a:latin typeface="Comic Sans MS" panose="030F0702030302020204" pitchFamily="66" charset="0"/>
                <a:hlinkClick r:id="rId2"/>
              </a:rPr>
              <a:t>youtu.be/GhAJMJUsAac</a:t>
            </a:r>
            <a:endParaRPr lang="en-GB" sz="3600" dirty="0" smtClean="0">
              <a:latin typeface="Comic Sans MS" panose="030F0702030302020204" pitchFamily="66" charset="0"/>
            </a:endParaRPr>
          </a:p>
          <a:p>
            <a:endParaRPr lang="en-GB" sz="3600" dirty="0">
              <a:latin typeface="Comic Sans MS" panose="030F0702030302020204" pitchFamily="66" charset="0"/>
            </a:endParaRPr>
          </a:p>
        </p:txBody>
      </p:sp>
    </p:spTree>
    <p:extLst>
      <p:ext uri="{BB962C8B-B14F-4D97-AF65-F5344CB8AC3E}">
        <p14:creationId xmlns:p14="http://schemas.microsoft.com/office/powerpoint/2010/main" val="1760467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685800" indent="-685800">
              <a:buFont typeface="Arial" panose="020B0604020202020204" pitchFamily="34" charset="0"/>
              <a:buChar char="•"/>
            </a:pPr>
            <a:r>
              <a:rPr lang="en-GB" sz="4800" b="1" dirty="0">
                <a:latin typeface="Comic Sans MS" panose="030F0702030302020204" pitchFamily="66" charset="0"/>
              </a:rPr>
              <a:t>How is the school preparing pupils for the MTC</a:t>
            </a:r>
            <a:r>
              <a:rPr lang="en-GB" sz="4800" b="1" dirty="0" smtClean="0">
                <a:latin typeface="Comic Sans MS" panose="030F0702030302020204" pitchFamily="66" charset="0"/>
              </a:rPr>
              <a:t>?</a:t>
            </a:r>
            <a:br>
              <a:rPr lang="en-GB" sz="4800" b="1" dirty="0" smtClean="0">
                <a:latin typeface="Comic Sans MS" panose="030F0702030302020204" pitchFamily="66" charset="0"/>
              </a:rPr>
            </a:br>
            <a:r>
              <a:rPr lang="en-GB" sz="2800" b="1" dirty="0">
                <a:latin typeface="Comic Sans MS" panose="030F0702030302020204" pitchFamily="66" charset="0"/>
              </a:rPr>
              <a:t/>
            </a:r>
            <a:br>
              <a:rPr lang="en-GB" sz="2800" b="1" dirty="0">
                <a:latin typeface="Comic Sans MS" panose="030F0702030302020204" pitchFamily="66" charset="0"/>
              </a:rPr>
            </a:br>
            <a:r>
              <a:rPr lang="en-GB" sz="2800" b="1" dirty="0" smtClean="0">
                <a:latin typeface="Comic Sans MS" panose="030F0702030302020204" pitchFamily="66" charset="0"/>
              </a:rPr>
              <a:t>•</a:t>
            </a:r>
            <a:r>
              <a:rPr lang="en-GB" sz="2800" b="1" dirty="0">
                <a:latin typeface="Comic Sans MS" panose="030F0702030302020204" pitchFamily="66" charset="0"/>
              </a:rPr>
              <a:t> </a:t>
            </a:r>
            <a:r>
              <a:rPr lang="en-GB" sz="3200" b="1" dirty="0" err="1">
                <a:latin typeface="Comic Sans MS" panose="030F0702030302020204" pitchFamily="66" charset="0"/>
              </a:rPr>
              <a:t>TTrockstars</a:t>
            </a:r>
            <a:r>
              <a:rPr lang="en-GB" sz="3200" b="1" dirty="0">
                <a:latin typeface="Comic Sans MS" panose="030F0702030302020204" pitchFamily="66" charset="0"/>
              </a:rPr>
              <a:t>- on paper and </a:t>
            </a:r>
            <a:r>
              <a:rPr lang="en-GB" sz="3200" b="1" dirty="0" smtClean="0">
                <a:latin typeface="Comic Sans MS" panose="030F0702030302020204" pitchFamily="66" charset="0"/>
              </a:rPr>
              <a:t>on laptops/I-pads</a:t>
            </a:r>
            <a:r>
              <a:rPr lang="en-GB" sz="3200" b="1" dirty="0">
                <a:latin typeface="Comic Sans MS" panose="030F0702030302020204" pitchFamily="66" charset="0"/>
              </a:rPr>
              <a:t/>
            </a:r>
            <a:br>
              <a:rPr lang="en-GB" sz="3200" b="1" dirty="0">
                <a:latin typeface="Comic Sans MS" panose="030F0702030302020204" pitchFamily="66" charset="0"/>
              </a:rPr>
            </a:br>
            <a:r>
              <a:rPr lang="en-GB" sz="3200" b="1" dirty="0" smtClean="0">
                <a:latin typeface="Comic Sans MS" panose="030F0702030302020204" pitchFamily="66" charset="0"/>
              </a:rPr>
              <a:t>•</a:t>
            </a:r>
            <a:r>
              <a:rPr lang="en-GB" sz="3200" b="1" dirty="0">
                <a:latin typeface="Comic Sans MS" panose="030F0702030302020204" pitchFamily="66" charset="0"/>
              </a:rPr>
              <a:t> Multiplication </a:t>
            </a:r>
            <a:r>
              <a:rPr lang="en-GB" sz="3200" b="1" dirty="0" smtClean="0">
                <a:latin typeface="Comic Sans MS" panose="030F0702030302020204" pitchFamily="66" charset="0"/>
              </a:rPr>
              <a:t>games</a:t>
            </a:r>
            <a:r>
              <a:rPr lang="en-GB" sz="3200" b="1" dirty="0">
                <a:latin typeface="Comic Sans MS" panose="030F0702030302020204" pitchFamily="66" charset="0"/>
              </a:rPr>
              <a:t/>
            </a:r>
            <a:br>
              <a:rPr lang="en-GB" sz="3200" b="1" dirty="0">
                <a:latin typeface="Comic Sans MS" panose="030F0702030302020204" pitchFamily="66" charset="0"/>
              </a:rPr>
            </a:br>
            <a:r>
              <a:rPr lang="en-GB" sz="3200" b="1" dirty="0">
                <a:latin typeface="Comic Sans MS" panose="030F0702030302020204" pitchFamily="66" charset="0"/>
              </a:rPr>
              <a:t>• Daily recall tasks.</a:t>
            </a:r>
            <a:br>
              <a:rPr lang="en-GB" sz="3200" b="1" dirty="0">
                <a:latin typeface="Comic Sans MS" panose="030F0702030302020204" pitchFamily="66" charset="0"/>
              </a:rPr>
            </a:br>
            <a:r>
              <a:rPr lang="en-GB" sz="3200" b="1" dirty="0">
                <a:latin typeface="Comic Sans MS" panose="030F0702030302020204" pitchFamily="66" charset="0"/>
              </a:rPr>
              <a:t>• Using knowledge of key table facts (e.g. </a:t>
            </a:r>
            <a:r>
              <a:rPr lang="en-GB" sz="3200" b="1" dirty="0" smtClean="0">
                <a:latin typeface="Comic Sans MS" panose="030F0702030302020204" pitchFamily="66" charset="0"/>
              </a:rPr>
              <a:t>doubling)</a:t>
            </a:r>
            <a:endParaRPr lang="en-GB" sz="3200" b="1" dirty="0">
              <a:latin typeface="Comic Sans MS" panose="030F0702030302020204" pitchFamily="66" charset="0"/>
            </a:endParaRPr>
          </a:p>
        </p:txBody>
      </p:sp>
    </p:spTree>
    <p:extLst>
      <p:ext uri="{BB962C8B-B14F-4D97-AF65-F5344CB8AC3E}">
        <p14:creationId xmlns:p14="http://schemas.microsoft.com/office/powerpoint/2010/main" val="3005923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a:latin typeface="Comic Sans MS" panose="030F0702030302020204" pitchFamily="66" charset="0"/>
              </a:rPr>
              <a:t>What can you do at home to support your child</a:t>
            </a:r>
            <a:r>
              <a:rPr lang="en-GB" sz="3600" b="1" dirty="0" smtClean="0">
                <a:latin typeface="Comic Sans MS" panose="030F0702030302020204" pitchFamily="66" charset="0"/>
              </a:rPr>
              <a:t>?</a:t>
            </a:r>
            <a:br>
              <a:rPr lang="en-GB" sz="3600" b="1" dirty="0" smtClean="0">
                <a:latin typeface="Comic Sans MS" panose="030F0702030302020204" pitchFamily="66" charset="0"/>
              </a:rPr>
            </a:br>
            <a:r>
              <a:rPr lang="en-GB" sz="3200" b="1" dirty="0" smtClean="0">
                <a:latin typeface="Comic Sans MS" panose="030F0702030302020204" pitchFamily="66" charset="0"/>
              </a:rPr>
              <a:t>Useful websites:</a:t>
            </a:r>
            <a:r>
              <a:rPr lang="en-GB" dirty="0"/>
              <a:t/>
            </a:r>
            <a:br>
              <a:rPr lang="en-GB" dirty="0"/>
            </a:br>
            <a:r>
              <a:rPr lang="en-GB" sz="2400" dirty="0" smtClean="0">
                <a:solidFill>
                  <a:srgbClr val="FFFF00"/>
                </a:solidFill>
                <a:latin typeface="Comic Sans MS" panose="030F0702030302020204" pitchFamily="66" charset="0"/>
              </a:rPr>
              <a:t>TIMES </a:t>
            </a:r>
            <a:r>
              <a:rPr lang="en-GB" sz="2400" dirty="0">
                <a:solidFill>
                  <a:srgbClr val="FFFF00"/>
                </a:solidFill>
                <a:latin typeface="Comic Sans MS" panose="030F0702030302020204" pitchFamily="66" charset="0"/>
              </a:rPr>
              <a:t>TABLES ROCK STARS </a:t>
            </a:r>
            <a:r>
              <a:rPr lang="en-GB" sz="2400" dirty="0" smtClean="0">
                <a:solidFill>
                  <a:srgbClr val="FFFF00"/>
                </a:solidFill>
                <a:latin typeface="Comic Sans MS" panose="030F0702030302020204" pitchFamily="66" charset="0"/>
              </a:rPr>
              <a:t/>
            </a:r>
            <a:br>
              <a:rPr lang="en-GB" sz="2400" dirty="0" smtClean="0">
                <a:solidFill>
                  <a:srgbClr val="FFFF00"/>
                </a:solidFill>
                <a:latin typeface="Comic Sans MS" panose="030F0702030302020204" pitchFamily="66" charset="0"/>
              </a:rPr>
            </a:br>
            <a:r>
              <a:rPr lang="en-GB" sz="2400" dirty="0" smtClean="0">
                <a:latin typeface="Comic Sans MS" panose="030F0702030302020204" pitchFamily="66" charset="0"/>
              </a:rPr>
              <a:t>HTTPS</a:t>
            </a:r>
            <a:r>
              <a:rPr lang="en-GB" sz="2400" dirty="0">
                <a:latin typeface="Comic Sans MS" panose="030F0702030302020204" pitchFamily="66" charset="0"/>
              </a:rPr>
              <a:t>://TTROCKSTARS.COM</a:t>
            </a:r>
            <a:r>
              <a:rPr lang="en-GB" sz="2400" dirty="0" smtClean="0">
                <a:latin typeface="Comic Sans MS" panose="030F0702030302020204" pitchFamily="66" charset="0"/>
              </a:rPr>
              <a:t>/</a:t>
            </a:r>
            <a:br>
              <a:rPr lang="en-GB" sz="2400" dirty="0" smtClean="0">
                <a:latin typeface="Comic Sans MS" panose="030F0702030302020204" pitchFamily="66" charset="0"/>
              </a:rPr>
            </a:br>
            <a:r>
              <a:rPr lang="en-GB" sz="2400" dirty="0" smtClean="0">
                <a:solidFill>
                  <a:srgbClr val="FFFF00"/>
                </a:solidFill>
                <a:latin typeface="Comic Sans MS" panose="030F0702030302020204" pitchFamily="66" charset="0"/>
              </a:rPr>
              <a:t>URBRAINY    </a:t>
            </a:r>
            <a:r>
              <a:rPr lang="en-GB" sz="2400" dirty="0" smtClean="0">
                <a:solidFill>
                  <a:schemeClr val="tx1"/>
                </a:solidFill>
                <a:latin typeface="Comic Sans MS" panose="030F0702030302020204" pitchFamily="66" charset="0"/>
              </a:rPr>
              <a:t>https</a:t>
            </a:r>
            <a:r>
              <a:rPr lang="en-GB" sz="2400" dirty="0">
                <a:solidFill>
                  <a:schemeClr val="tx1"/>
                </a:solidFill>
                <a:latin typeface="Comic Sans MS" panose="030F0702030302020204" pitchFamily="66" charset="0"/>
              </a:rPr>
              <a:t>://</a:t>
            </a:r>
            <a:r>
              <a:rPr lang="en-GB" sz="2400" dirty="0" smtClean="0">
                <a:solidFill>
                  <a:schemeClr val="tx1"/>
                </a:solidFill>
                <a:latin typeface="Comic Sans MS" panose="030F0702030302020204" pitchFamily="66" charset="0"/>
              </a:rPr>
              <a:t>urbrainy.com/mtc</a:t>
            </a:r>
            <a:r>
              <a:rPr lang="en-GB" sz="2400" dirty="0">
                <a:solidFill>
                  <a:schemeClr val="tx1"/>
                </a:solidFill>
                <a:latin typeface="Comic Sans MS" panose="030F0702030302020204" pitchFamily="66" charset="0"/>
              </a:rPr>
              <a:t/>
            </a:r>
            <a:br>
              <a:rPr lang="en-GB" sz="2400" dirty="0">
                <a:solidFill>
                  <a:schemeClr val="tx1"/>
                </a:solidFill>
                <a:latin typeface="Comic Sans MS" panose="030F0702030302020204" pitchFamily="66" charset="0"/>
              </a:rPr>
            </a:br>
            <a:r>
              <a:rPr lang="en-GB" sz="2400" dirty="0" smtClean="0">
                <a:solidFill>
                  <a:srgbClr val="FFFF00"/>
                </a:solidFill>
                <a:latin typeface="Comic Sans MS" panose="030F0702030302020204" pitchFamily="66" charset="0"/>
              </a:rPr>
              <a:t>MATHSFRAME </a:t>
            </a:r>
            <a:r>
              <a:rPr lang="en-GB" sz="2400" dirty="0" smtClean="0">
                <a:latin typeface="Comic Sans MS" panose="030F0702030302020204" pitchFamily="66" charset="0"/>
              </a:rPr>
              <a:t>HTTPS</a:t>
            </a:r>
            <a:r>
              <a:rPr lang="en-GB" sz="2400" dirty="0">
                <a:latin typeface="Comic Sans MS" panose="030F0702030302020204" pitchFamily="66" charset="0"/>
              </a:rPr>
              <a:t>://MATHSFRAME.CO.UK/EN/RESOURCES/RESOURCE/477/MULTIPLICATION-TABLESCHECK</a:t>
            </a:r>
            <a:r>
              <a:rPr lang="en-GB" dirty="0">
                <a:latin typeface="Comic Sans MS" panose="030F0702030302020204" pitchFamily="66" charset="0"/>
              </a:rPr>
              <a:t/>
            </a:r>
            <a:br>
              <a:rPr lang="en-GB" dirty="0">
                <a:latin typeface="Comic Sans MS" panose="030F0702030302020204" pitchFamily="66" charset="0"/>
              </a:rPr>
            </a:br>
            <a:r>
              <a:rPr lang="en-GB" sz="2000" dirty="0" smtClean="0">
                <a:solidFill>
                  <a:srgbClr val="FFFF00"/>
                </a:solidFill>
                <a:latin typeface="Comic Sans MS" panose="030F0702030302020204" pitchFamily="66" charset="0"/>
              </a:rPr>
              <a:t>MATHS </a:t>
            </a:r>
            <a:r>
              <a:rPr lang="en-GB" sz="2000" dirty="0">
                <a:solidFill>
                  <a:srgbClr val="FFFF00"/>
                </a:solidFill>
                <a:latin typeface="Comic Sans MS" panose="030F0702030302020204" pitchFamily="66" charset="0"/>
              </a:rPr>
              <a:t>GAMES </a:t>
            </a:r>
            <a:r>
              <a:rPr lang="en-GB" sz="2000" dirty="0">
                <a:latin typeface="Comic Sans MS" panose="030F0702030302020204" pitchFamily="66" charset="0"/>
              </a:rPr>
              <a:t>HTTP://WWW.MATHS-GAMES.ORG/TIMES-TABLES-GAMES.HTML</a:t>
            </a:r>
            <a:br>
              <a:rPr lang="en-GB" sz="2000" dirty="0">
                <a:latin typeface="Comic Sans MS" panose="030F0702030302020204" pitchFamily="66" charset="0"/>
              </a:rPr>
            </a:br>
            <a:r>
              <a:rPr lang="en-GB" sz="2000" dirty="0" smtClean="0">
                <a:solidFill>
                  <a:srgbClr val="FFFF00"/>
                </a:solidFill>
                <a:latin typeface="Comic Sans MS" panose="030F0702030302020204" pitchFamily="66" charset="0"/>
              </a:rPr>
              <a:t>COOL </a:t>
            </a:r>
            <a:r>
              <a:rPr lang="en-GB" sz="2000" dirty="0">
                <a:solidFill>
                  <a:srgbClr val="FFFF00"/>
                </a:solidFill>
                <a:latin typeface="Comic Sans MS" panose="030F0702030302020204" pitchFamily="66" charset="0"/>
              </a:rPr>
              <a:t>MATHS </a:t>
            </a:r>
            <a:r>
              <a:rPr lang="en-GB" sz="2000" dirty="0">
                <a:latin typeface="Comic Sans MS" panose="030F0702030302020204" pitchFamily="66" charset="0"/>
              </a:rPr>
              <a:t>HTTPS://WWW.COOLMATHGAMES.COM/</a:t>
            </a:r>
            <a:br>
              <a:rPr lang="en-GB" sz="2000" dirty="0">
                <a:latin typeface="Comic Sans MS" panose="030F0702030302020204" pitchFamily="66" charset="0"/>
              </a:rPr>
            </a:br>
            <a:r>
              <a:rPr lang="en-GB" sz="2000" dirty="0" smtClean="0">
                <a:solidFill>
                  <a:srgbClr val="FFFF00"/>
                </a:solidFill>
                <a:latin typeface="Comic Sans MS" panose="030F0702030302020204" pitchFamily="66" charset="0"/>
              </a:rPr>
              <a:t>IXL</a:t>
            </a:r>
            <a:r>
              <a:rPr lang="en-GB" sz="2000" dirty="0" smtClean="0">
                <a:latin typeface="Comic Sans MS" panose="030F0702030302020204" pitchFamily="66" charset="0"/>
              </a:rPr>
              <a:t> </a:t>
            </a:r>
            <a:r>
              <a:rPr lang="en-GB" sz="2000" dirty="0">
                <a:latin typeface="Comic Sans MS" panose="030F0702030302020204" pitchFamily="66" charset="0"/>
              </a:rPr>
              <a:t>HTTPS://UK.IXL.COM/</a:t>
            </a:r>
            <a:br>
              <a:rPr lang="en-GB" sz="2000" dirty="0">
                <a:latin typeface="Comic Sans MS" panose="030F0702030302020204" pitchFamily="66" charset="0"/>
              </a:rPr>
            </a:br>
            <a:r>
              <a:rPr lang="en-GB" sz="2000" dirty="0" smtClean="0">
                <a:solidFill>
                  <a:srgbClr val="FFFF00"/>
                </a:solidFill>
                <a:latin typeface="Comic Sans MS" panose="030F0702030302020204" pitchFamily="66" charset="0"/>
              </a:rPr>
              <a:t>TOPMARKS</a:t>
            </a:r>
            <a:r>
              <a:rPr lang="en-GB" sz="2000" dirty="0" smtClean="0">
                <a:latin typeface="Comic Sans MS" panose="030F0702030302020204" pitchFamily="66" charset="0"/>
              </a:rPr>
              <a:t> </a:t>
            </a:r>
            <a:r>
              <a:rPr lang="en-GB" sz="2000" dirty="0">
                <a:latin typeface="Comic Sans MS" panose="030F0702030302020204" pitchFamily="66" charset="0"/>
              </a:rPr>
              <a:t>HTTPS://WWW.TOPMARKS.CO.UK/</a:t>
            </a:r>
            <a:br>
              <a:rPr lang="en-GB" sz="2000" dirty="0">
                <a:latin typeface="Comic Sans MS" panose="030F0702030302020204" pitchFamily="66" charset="0"/>
              </a:rPr>
            </a:br>
            <a:r>
              <a:rPr lang="en-GB" sz="2000" dirty="0" smtClean="0">
                <a:solidFill>
                  <a:srgbClr val="FFFF00"/>
                </a:solidFill>
                <a:latin typeface="Comic Sans MS" panose="030F0702030302020204" pitchFamily="66" charset="0"/>
              </a:rPr>
              <a:t>OXFORD </a:t>
            </a:r>
            <a:r>
              <a:rPr lang="en-GB" sz="2000" dirty="0">
                <a:solidFill>
                  <a:srgbClr val="FFFF00"/>
                </a:solidFill>
                <a:latin typeface="Comic Sans MS" panose="030F0702030302020204" pitchFamily="66" charset="0"/>
              </a:rPr>
              <a:t>OWLS </a:t>
            </a:r>
            <a:r>
              <a:rPr lang="en-GB" sz="2000" dirty="0">
                <a:latin typeface="Comic Sans MS" panose="030F0702030302020204" pitchFamily="66" charset="0"/>
              </a:rPr>
              <a:t>HTTPS://</a:t>
            </a:r>
            <a:r>
              <a:rPr lang="en-GB" sz="2000" dirty="0" smtClean="0">
                <a:latin typeface="Comic Sans MS" panose="030F0702030302020204" pitchFamily="66" charset="0"/>
              </a:rPr>
              <a:t>HOME.OXFORDOWL.CO.UK/BLOG/TIMES-TABLES-TIPS/</a:t>
            </a:r>
            <a:br>
              <a:rPr lang="en-GB" sz="2000" dirty="0" smtClean="0">
                <a:latin typeface="Comic Sans MS" panose="030F0702030302020204" pitchFamily="66" charset="0"/>
              </a:rPr>
            </a:br>
            <a:endParaRPr lang="en-GB" sz="2000" dirty="0">
              <a:latin typeface="Comic Sans MS" panose="030F0702030302020204" pitchFamily="66" charset="0"/>
            </a:endParaRPr>
          </a:p>
        </p:txBody>
      </p:sp>
    </p:spTree>
    <p:extLst>
      <p:ext uri="{BB962C8B-B14F-4D97-AF65-F5344CB8AC3E}">
        <p14:creationId xmlns:p14="http://schemas.microsoft.com/office/powerpoint/2010/main" val="1071179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6000" dirty="0" smtClean="0">
                <a:latin typeface="Comic Sans MS" panose="030F0702030302020204" pitchFamily="66" charset="0"/>
              </a:rPr>
              <a:t>Shall we have a go?</a:t>
            </a:r>
            <a:endParaRPr lang="en-GB" sz="6000" dirty="0">
              <a:latin typeface="Comic Sans MS" panose="030F0702030302020204" pitchFamily="66" charset="0"/>
            </a:endParaRPr>
          </a:p>
        </p:txBody>
      </p:sp>
      <p:sp>
        <p:nvSpPr>
          <p:cNvPr id="3" name="Content Placeholder 2"/>
          <p:cNvSpPr>
            <a:spLocks noGrp="1"/>
          </p:cNvSpPr>
          <p:nvPr>
            <p:ph sz="half" idx="1"/>
          </p:nvPr>
        </p:nvSpPr>
        <p:spPr/>
        <p:txBody>
          <a:bodyPr/>
          <a:lstStyle/>
          <a:p>
            <a:r>
              <a:rPr lang="en-GB" sz="2400">
                <a:solidFill>
                  <a:prstClr val="white"/>
                </a:solidFill>
                <a:latin typeface="Comic Sans MS" panose="030F0702030302020204" pitchFamily="66" charset="0"/>
                <a:hlinkClick r:id="rId2"/>
              </a:rPr>
              <a:t>https://</a:t>
            </a:r>
            <a:r>
              <a:rPr lang="en-GB" sz="2400" smtClean="0">
                <a:solidFill>
                  <a:prstClr val="white"/>
                </a:solidFill>
                <a:latin typeface="Comic Sans MS" panose="030F0702030302020204" pitchFamily="66" charset="0"/>
                <a:hlinkClick r:id="rId2"/>
              </a:rPr>
              <a:t>urbrainy.com/mtc</a:t>
            </a:r>
            <a:endParaRPr lang="en-GB" sz="2400" smtClean="0">
              <a:solidFill>
                <a:prstClr val="white"/>
              </a:solidFill>
              <a:latin typeface="Comic Sans MS" panose="030F0702030302020204" pitchFamily="66" charset="0"/>
            </a:endParaRPr>
          </a:p>
          <a:p>
            <a:pPr marL="0" indent="0">
              <a:buNone/>
            </a:pPr>
            <a:r>
              <a:rPr lang="en-GB" sz="2400">
                <a:solidFill>
                  <a:prstClr val="white"/>
                </a:solidFill>
                <a:latin typeface="Comic Sans MS" panose="030F0702030302020204" pitchFamily="66" charset="0"/>
              </a:rPr>
              <a:t/>
            </a:r>
            <a:br>
              <a:rPr lang="en-GB" sz="2400">
                <a:solidFill>
                  <a:prstClr val="white"/>
                </a:solidFill>
                <a:latin typeface="Comic Sans MS" panose="030F0702030302020204" pitchFamily="66" charset="0"/>
              </a:rPr>
            </a:br>
            <a:endParaRPr lang="en-GB"/>
          </a:p>
        </p:txBody>
      </p:sp>
      <p:sp>
        <p:nvSpPr>
          <p:cNvPr id="4" name="Content Placeholder 3"/>
          <p:cNvSpPr>
            <a:spLocks noGrp="1"/>
          </p:cNvSpPr>
          <p:nvPr>
            <p:ph sz="half" idx="2"/>
          </p:nvPr>
        </p:nvSpPr>
        <p:spPr/>
        <p:txBody>
          <a:bodyPr/>
          <a:lstStyle/>
          <a:p>
            <a:endParaRPr lang="en-GB"/>
          </a:p>
        </p:txBody>
      </p:sp>
    </p:spTree>
    <p:extLst>
      <p:ext uri="{BB962C8B-B14F-4D97-AF65-F5344CB8AC3E}">
        <p14:creationId xmlns:p14="http://schemas.microsoft.com/office/powerpoint/2010/main" val="490635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4058" y="2147064"/>
            <a:ext cx="10179423" cy="1569660"/>
          </a:xfrm>
          <a:prstGeom prst="rect">
            <a:avLst/>
          </a:prstGeom>
        </p:spPr>
        <p:txBody>
          <a:bodyPr wrap="square">
            <a:spAutoFit/>
          </a:bodyPr>
          <a:lstStyle/>
          <a:p>
            <a:r>
              <a:rPr lang="en-GB" sz="3200" dirty="0">
                <a:latin typeface="Comic Sans MS" panose="030F0702030302020204" pitchFamily="66" charset="0"/>
              </a:rPr>
              <a:t>https://cdn.oxfordowl.co.uk/2014/05/13/10/30/08/349/PX_MathsContent_BK_TimesTablesInSchool_01_CH.pdf</a:t>
            </a:r>
          </a:p>
        </p:txBody>
      </p:sp>
      <p:sp>
        <p:nvSpPr>
          <p:cNvPr id="3" name="TextBox 2"/>
          <p:cNvSpPr txBox="1"/>
          <p:nvPr/>
        </p:nvSpPr>
        <p:spPr>
          <a:xfrm>
            <a:off x="1196788" y="887506"/>
            <a:ext cx="8888506" cy="769441"/>
          </a:xfrm>
          <a:prstGeom prst="rect">
            <a:avLst/>
          </a:prstGeom>
          <a:noFill/>
        </p:spPr>
        <p:txBody>
          <a:bodyPr wrap="square" rtlCol="0">
            <a:spAutoFit/>
          </a:bodyPr>
          <a:lstStyle/>
          <a:p>
            <a:r>
              <a:rPr lang="en-GB" sz="4400" dirty="0" smtClean="0">
                <a:latin typeface="Comic Sans MS" panose="030F0702030302020204" pitchFamily="66" charset="0"/>
              </a:rPr>
              <a:t>A really useful booklet!</a:t>
            </a:r>
            <a:endParaRPr lang="en-GB" sz="4400" dirty="0">
              <a:latin typeface="Comic Sans MS" panose="030F0702030302020204" pitchFamily="66" charset="0"/>
            </a:endParaRPr>
          </a:p>
        </p:txBody>
      </p:sp>
    </p:spTree>
    <p:extLst>
      <p:ext uri="{BB962C8B-B14F-4D97-AF65-F5344CB8AC3E}">
        <p14:creationId xmlns:p14="http://schemas.microsoft.com/office/powerpoint/2010/main" val="2188553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6509" y="1249279"/>
            <a:ext cx="11066618" cy="1569660"/>
          </a:xfrm>
          <a:prstGeom prst="rect">
            <a:avLst/>
          </a:prstGeom>
        </p:spPr>
        <p:txBody>
          <a:bodyPr wrap="square">
            <a:spAutoFit/>
          </a:bodyPr>
          <a:lstStyle/>
          <a:p>
            <a:r>
              <a:rPr lang="en-GB" sz="4800" b="1" dirty="0">
                <a:latin typeface="Comic Sans MS" panose="030F0702030302020204" pitchFamily="66" charset="0"/>
              </a:rPr>
              <a:t>What are the times tables expectations in Year 4</a:t>
            </a:r>
            <a:r>
              <a:rPr lang="en-GB" sz="4800" b="1" dirty="0" smtClean="0">
                <a:latin typeface="Comic Sans MS" panose="030F0702030302020204" pitchFamily="66" charset="0"/>
              </a:rPr>
              <a:t>? </a:t>
            </a:r>
            <a:endParaRPr lang="en-GB" sz="4800" b="1" dirty="0">
              <a:latin typeface="Comic Sans MS" panose="030F0702030302020204" pitchFamily="66" charset="0"/>
            </a:endParaRPr>
          </a:p>
        </p:txBody>
      </p:sp>
      <p:sp>
        <p:nvSpPr>
          <p:cNvPr id="3" name="Rectangle 2"/>
          <p:cNvSpPr/>
          <p:nvPr/>
        </p:nvSpPr>
        <p:spPr>
          <a:xfrm>
            <a:off x="651163" y="2690336"/>
            <a:ext cx="11071189" cy="2308324"/>
          </a:xfrm>
          <a:prstGeom prst="rect">
            <a:avLst/>
          </a:prstGeom>
        </p:spPr>
        <p:txBody>
          <a:bodyPr wrap="square">
            <a:spAutoFit/>
          </a:bodyPr>
          <a:lstStyle/>
          <a:p>
            <a:r>
              <a:rPr lang="en-GB" sz="3600" dirty="0">
                <a:latin typeface="Comic Sans MS" panose="030F0702030302020204" pitchFamily="66" charset="0"/>
              </a:rPr>
              <a:t>Under the current National Curriculum, children should know </a:t>
            </a:r>
            <a:r>
              <a:rPr lang="en-GB" sz="3600" dirty="0" smtClean="0">
                <a:latin typeface="Comic Sans MS" panose="030F0702030302020204" pitchFamily="66" charset="0"/>
              </a:rPr>
              <a:t>their times </a:t>
            </a:r>
            <a:r>
              <a:rPr lang="en-GB" sz="3600" dirty="0">
                <a:latin typeface="Comic Sans MS" panose="030F0702030302020204" pitchFamily="66" charset="0"/>
              </a:rPr>
              <a:t>tables up to 12 x 12 by the end </a:t>
            </a:r>
            <a:r>
              <a:rPr lang="en-GB" sz="3600" dirty="0" smtClean="0">
                <a:latin typeface="Comic Sans MS" panose="030F0702030302020204" pitchFamily="66" charset="0"/>
              </a:rPr>
              <a:t>of Year </a:t>
            </a:r>
            <a:r>
              <a:rPr lang="en-GB" sz="3600" dirty="0">
                <a:latin typeface="Comic Sans MS" panose="030F0702030302020204" pitchFamily="66" charset="0"/>
              </a:rPr>
              <a:t>4, in preparation for the</a:t>
            </a:r>
          </a:p>
          <a:p>
            <a:r>
              <a:rPr lang="en-GB" sz="3600" dirty="0">
                <a:latin typeface="Comic Sans MS" panose="030F0702030302020204" pitchFamily="66" charset="0"/>
              </a:rPr>
              <a:t>MTC test. </a:t>
            </a:r>
          </a:p>
        </p:txBody>
      </p:sp>
    </p:spTree>
    <p:extLst>
      <p:ext uri="{BB962C8B-B14F-4D97-AF65-F5344CB8AC3E}">
        <p14:creationId xmlns:p14="http://schemas.microsoft.com/office/powerpoint/2010/main" val="83747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651164"/>
            <a:ext cx="9069702" cy="2244436"/>
          </a:xfrm>
        </p:spPr>
        <p:txBody>
          <a:bodyPr/>
          <a:lstStyle/>
          <a:p>
            <a:r>
              <a:rPr lang="en-GB" sz="4800" b="1" dirty="0">
                <a:latin typeface="Comic Sans MS" panose="030F0702030302020204" pitchFamily="66" charset="0"/>
              </a:rPr>
              <a:t>What is </a:t>
            </a:r>
            <a:r>
              <a:rPr lang="en-GB" sz="4800" b="1" dirty="0" smtClean="0">
                <a:latin typeface="Comic Sans MS" panose="030F0702030302020204" pitchFamily="66" charset="0"/>
              </a:rPr>
              <a:t>the </a:t>
            </a:r>
            <a:r>
              <a:rPr lang="en-GB" sz="4800" b="1" dirty="0">
                <a:latin typeface="Comic Sans MS" panose="030F0702030302020204" pitchFamily="66" charset="0"/>
              </a:rPr>
              <a:t>Multiplication Tables Check (MTC)?</a:t>
            </a:r>
          </a:p>
        </p:txBody>
      </p:sp>
      <p:sp>
        <p:nvSpPr>
          <p:cNvPr id="3" name="Content Placeholder 2"/>
          <p:cNvSpPr>
            <a:spLocks noGrp="1"/>
          </p:cNvSpPr>
          <p:nvPr>
            <p:ph idx="1"/>
          </p:nvPr>
        </p:nvSpPr>
        <p:spPr>
          <a:xfrm>
            <a:off x="457200" y="2757055"/>
            <a:ext cx="11263745" cy="3262745"/>
          </a:xfrm>
        </p:spPr>
        <p:txBody>
          <a:bodyPr>
            <a:normAutofit/>
          </a:bodyPr>
          <a:lstStyle/>
          <a:p>
            <a:r>
              <a:rPr lang="en-GB" sz="3600" dirty="0">
                <a:latin typeface="Comic Sans MS" panose="030F0702030302020204" pitchFamily="66" charset="0"/>
              </a:rPr>
              <a:t>The Multiplication Tables Check (MTC) was officially announced by the Department for Education (</a:t>
            </a:r>
            <a:r>
              <a:rPr lang="en-GB" sz="3600" dirty="0" err="1">
                <a:latin typeface="Comic Sans MS" panose="030F0702030302020204" pitchFamily="66" charset="0"/>
              </a:rPr>
              <a:t>DfE</a:t>
            </a:r>
            <a:r>
              <a:rPr lang="en-GB" sz="3600" dirty="0">
                <a:latin typeface="Comic Sans MS" panose="030F0702030302020204" pitchFamily="66" charset="0"/>
              </a:rPr>
              <a:t>) in September 2017. It is a statutory test to check the rapid recall of multiplication facts up to 12 x 12 </a:t>
            </a:r>
          </a:p>
        </p:txBody>
      </p:sp>
    </p:spTree>
    <p:extLst>
      <p:ext uri="{BB962C8B-B14F-4D97-AF65-F5344CB8AC3E}">
        <p14:creationId xmlns:p14="http://schemas.microsoft.com/office/powerpoint/2010/main" val="1627434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800" b="1" dirty="0">
                <a:latin typeface="Comic Sans MS" panose="030F0702030302020204" pitchFamily="66" charset="0"/>
              </a:rPr>
              <a:t>Do all pupils in the UK need to take the MTC?</a:t>
            </a:r>
          </a:p>
        </p:txBody>
      </p:sp>
      <p:sp>
        <p:nvSpPr>
          <p:cNvPr id="3" name="Rectangle 2"/>
          <p:cNvSpPr/>
          <p:nvPr/>
        </p:nvSpPr>
        <p:spPr>
          <a:xfrm>
            <a:off x="134470" y="2058324"/>
            <a:ext cx="11873753" cy="5078313"/>
          </a:xfrm>
          <a:prstGeom prst="rect">
            <a:avLst/>
          </a:prstGeom>
        </p:spPr>
        <p:txBody>
          <a:bodyPr wrap="square">
            <a:spAutoFit/>
          </a:bodyPr>
          <a:lstStyle/>
          <a:p>
            <a:r>
              <a:rPr lang="en-GB" sz="3600" dirty="0">
                <a:latin typeface="Comic Sans MS" panose="030F0702030302020204" pitchFamily="66" charset="0"/>
              </a:rPr>
              <a:t>From the 2019/20 academic year onwards, all state-funded maintained schools and academies (including free schools) in England will be required to administer the MTC to Year 4 pupils. Did not happen 2019-2020 </a:t>
            </a:r>
            <a:r>
              <a:rPr lang="en-GB" sz="3600" dirty="0" err="1">
                <a:latin typeface="Comic Sans MS" panose="030F0702030302020204" pitchFamily="66" charset="0"/>
              </a:rPr>
              <a:t>Covid</a:t>
            </a:r>
            <a:r>
              <a:rPr lang="en-GB" sz="3600" dirty="0">
                <a:latin typeface="Comic Sans MS" panose="030F0702030302020204" pitchFamily="66" charset="0"/>
              </a:rPr>
              <a:t> </a:t>
            </a:r>
            <a:r>
              <a:rPr lang="en-GB" sz="3600" dirty="0" smtClean="0">
                <a:latin typeface="Comic Sans MS" panose="030F0702030302020204" pitchFamily="66" charset="0"/>
              </a:rPr>
              <a:t>19</a:t>
            </a:r>
          </a:p>
          <a:p>
            <a:r>
              <a:rPr lang="en-GB" sz="3600" dirty="0" smtClean="0">
                <a:solidFill>
                  <a:srgbClr val="FFFF00"/>
                </a:solidFill>
                <a:latin typeface="Comic Sans MS" panose="030F0702030302020204" pitchFamily="66" charset="0"/>
              </a:rPr>
              <a:t>Access </a:t>
            </a:r>
            <a:r>
              <a:rPr lang="en-GB" sz="3600" dirty="0">
                <a:solidFill>
                  <a:srgbClr val="FFFF00"/>
                </a:solidFill>
                <a:latin typeface="Comic Sans MS" panose="030F0702030302020204" pitchFamily="66" charset="0"/>
              </a:rPr>
              <a:t>arrangements can be made for children with </a:t>
            </a:r>
            <a:r>
              <a:rPr lang="en-GB" sz="3600" dirty="0" smtClean="0">
                <a:solidFill>
                  <a:srgbClr val="FFFF00"/>
                </a:solidFill>
                <a:latin typeface="Comic Sans MS" panose="030F0702030302020204" pitchFamily="66" charset="0"/>
              </a:rPr>
              <a:t>special educational </a:t>
            </a:r>
            <a:r>
              <a:rPr lang="en-GB" sz="3600" dirty="0">
                <a:solidFill>
                  <a:srgbClr val="FFFF00"/>
                </a:solidFill>
                <a:latin typeface="Comic Sans MS" panose="030F0702030302020204" pitchFamily="66" charset="0"/>
              </a:rPr>
              <a:t>needs e.g., an adult to read out the question, an </a:t>
            </a:r>
            <a:r>
              <a:rPr lang="en-GB" sz="3600" dirty="0" smtClean="0">
                <a:solidFill>
                  <a:srgbClr val="FFFF00"/>
                </a:solidFill>
                <a:latin typeface="Comic Sans MS" panose="030F0702030302020204" pitchFamily="66" charset="0"/>
              </a:rPr>
              <a:t>enlarged screen</a:t>
            </a:r>
            <a:r>
              <a:rPr lang="en-GB" sz="3600" dirty="0">
                <a:solidFill>
                  <a:srgbClr val="FFFF00"/>
                </a:solidFill>
                <a:latin typeface="Comic Sans MS" panose="030F0702030302020204" pitchFamily="66" charset="0"/>
              </a:rPr>
              <a:t>, etc.</a:t>
            </a:r>
          </a:p>
          <a:p>
            <a:endParaRPr lang="en-GB" sz="3600" dirty="0">
              <a:latin typeface="Comic Sans MS" panose="030F0702030302020204" pitchFamily="66" charset="0"/>
            </a:endParaRPr>
          </a:p>
        </p:txBody>
      </p:sp>
    </p:spTree>
    <p:extLst>
      <p:ext uri="{BB962C8B-B14F-4D97-AF65-F5344CB8AC3E}">
        <p14:creationId xmlns:p14="http://schemas.microsoft.com/office/powerpoint/2010/main" val="2215617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613995" cy="1400530"/>
          </a:xfrm>
        </p:spPr>
        <p:txBody>
          <a:bodyPr/>
          <a:lstStyle/>
          <a:p>
            <a:r>
              <a:rPr lang="en-GB" sz="4800" b="1" dirty="0">
                <a:latin typeface="Comic Sans MS" panose="030F0702030302020204" pitchFamily="66" charset="0"/>
              </a:rPr>
              <a:t>When will the Multiplication Tables Check be administered?</a:t>
            </a:r>
          </a:p>
        </p:txBody>
      </p:sp>
      <p:sp>
        <p:nvSpPr>
          <p:cNvPr id="3" name="Rectangle 2"/>
          <p:cNvSpPr/>
          <p:nvPr/>
        </p:nvSpPr>
        <p:spPr>
          <a:xfrm>
            <a:off x="174812" y="2551837"/>
            <a:ext cx="11685494" cy="2862322"/>
          </a:xfrm>
          <a:prstGeom prst="rect">
            <a:avLst/>
          </a:prstGeom>
        </p:spPr>
        <p:txBody>
          <a:bodyPr wrap="square">
            <a:spAutoFit/>
          </a:bodyPr>
          <a:lstStyle/>
          <a:p>
            <a:r>
              <a:rPr lang="en-GB" sz="3600" dirty="0">
                <a:latin typeface="Comic Sans MS" panose="030F0702030302020204" pitchFamily="66" charset="0"/>
              </a:rPr>
              <a:t>All Year 4 children will have their multiplication skills formally tested in the</a:t>
            </a:r>
          </a:p>
          <a:p>
            <a:r>
              <a:rPr lang="en-GB" sz="3600" dirty="0">
                <a:latin typeface="Comic Sans MS" panose="030F0702030302020204" pitchFamily="66" charset="0"/>
              </a:rPr>
              <a:t>Summer Term of this academic year </a:t>
            </a:r>
            <a:r>
              <a:rPr lang="en-GB" sz="3600" dirty="0" smtClean="0">
                <a:latin typeface="Comic Sans MS" panose="030F0702030302020204" pitchFamily="66" charset="0"/>
              </a:rPr>
              <a:t>2022-2023.</a:t>
            </a:r>
            <a:endParaRPr lang="en-GB" sz="3600" dirty="0">
              <a:latin typeface="Comic Sans MS" panose="030F0702030302020204" pitchFamily="66" charset="0"/>
            </a:endParaRPr>
          </a:p>
          <a:p>
            <a:r>
              <a:rPr lang="en-GB" sz="3600" dirty="0">
                <a:latin typeface="Comic Sans MS" panose="030F0702030302020204" pitchFamily="66" charset="0"/>
              </a:rPr>
              <a:t>- Schools will have a 3 week window to administer the MTC (Monday </a:t>
            </a:r>
            <a:r>
              <a:rPr lang="en-GB" sz="3600" dirty="0" smtClean="0">
                <a:latin typeface="Comic Sans MS" panose="030F0702030302020204" pitchFamily="66" charset="0"/>
              </a:rPr>
              <a:t>5</a:t>
            </a:r>
            <a:r>
              <a:rPr lang="en-GB" sz="3600" baseline="30000" dirty="0" smtClean="0">
                <a:latin typeface="Comic Sans MS" panose="030F0702030302020204" pitchFamily="66" charset="0"/>
              </a:rPr>
              <a:t>th</a:t>
            </a:r>
            <a:r>
              <a:rPr lang="en-GB" sz="3600" dirty="0" smtClean="0">
                <a:latin typeface="Comic Sans MS" panose="030F0702030302020204" pitchFamily="66" charset="0"/>
              </a:rPr>
              <a:t> June 2023)</a:t>
            </a:r>
            <a:endParaRPr lang="en-GB" sz="3600" dirty="0">
              <a:latin typeface="Comic Sans MS" panose="030F0702030302020204" pitchFamily="66" charset="0"/>
            </a:endParaRPr>
          </a:p>
        </p:txBody>
      </p:sp>
    </p:spTree>
    <p:extLst>
      <p:ext uri="{BB962C8B-B14F-4D97-AF65-F5344CB8AC3E}">
        <p14:creationId xmlns:p14="http://schemas.microsoft.com/office/powerpoint/2010/main" val="2410271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950171" cy="1400530"/>
          </a:xfrm>
        </p:spPr>
        <p:txBody>
          <a:bodyPr/>
          <a:lstStyle/>
          <a:p>
            <a:r>
              <a:rPr lang="en-GB" sz="4800" b="1" dirty="0">
                <a:latin typeface="Comic Sans MS" panose="030F0702030302020204" pitchFamily="66" charset="0"/>
              </a:rPr>
              <a:t>How will the Multiplication Tables Check be administered?</a:t>
            </a:r>
          </a:p>
        </p:txBody>
      </p:sp>
      <p:sp>
        <p:nvSpPr>
          <p:cNvPr id="3" name="Rectangle 2"/>
          <p:cNvSpPr/>
          <p:nvPr/>
        </p:nvSpPr>
        <p:spPr>
          <a:xfrm>
            <a:off x="134471" y="2143088"/>
            <a:ext cx="11914094" cy="2677656"/>
          </a:xfrm>
          <a:prstGeom prst="rect">
            <a:avLst/>
          </a:prstGeom>
        </p:spPr>
        <p:txBody>
          <a:bodyPr wrap="square">
            <a:spAutoFit/>
          </a:bodyPr>
          <a:lstStyle/>
          <a:p>
            <a:r>
              <a:rPr lang="en-GB" sz="2400" dirty="0">
                <a:latin typeface="Comic Sans MS" panose="030F0702030302020204" pitchFamily="66" charset="0"/>
              </a:rPr>
              <a:t>Children will be tested using an on-screen check (on a computer or a tablet), where they </a:t>
            </a:r>
            <a:r>
              <a:rPr lang="en-GB" sz="2400" dirty="0" smtClean="0">
                <a:latin typeface="Comic Sans MS" panose="030F0702030302020204" pitchFamily="66" charset="0"/>
              </a:rPr>
              <a:t>will have </a:t>
            </a:r>
            <a:r>
              <a:rPr lang="en-GB" sz="2400" dirty="0">
                <a:latin typeface="Comic Sans MS" panose="030F0702030302020204" pitchFamily="66" charset="0"/>
              </a:rPr>
              <a:t>to answer multiplication questions against the clock.</a:t>
            </a:r>
          </a:p>
          <a:p>
            <a:endParaRPr lang="en-GB" sz="2400" dirty="0" smtClean="0">
              <a:latin typeface="Comic Sans MS" panose="030F0702030302020204" pitchFamily="66" charset="0"/>
            </a:endParaRPr>
          </a:p>
          <a:p>
            <a:r>
              <a:rPr lang="en-GB" sz="2400" dirty="0" smtClean="0">
                <a:latin typeface="Comic Sans MS" panose="030F0702030302020204" pitchFamily="66" charset="0"/>
              </a:rPr>
              <a:t>The </a:t>
            </a:r>
            <a:r>
              <a:rPr lang="en-GB" sz="2400" dirty="0">
                <a:latin typeface="Comic Sans MS" panose="030F0702030302020204" pitchFamily="66" charset="0"/>
              </a:rPr>
              <a:t>test will last no longer than 5 minutes and is similar to other tests already used </a:t>
            </a:r>
            <a:r>
              <a:rPr lang="en-GB" sz="2400" dirty="0" smtClean="0">
                <a:latin typeface="Comic Sans MS" panose="030F0702030302020204" pitchFamily="66" charset="0"/>
              </a:rPr>
              <a:t>by primary </a:t>
            </a:r>
            <a:r>
              <a:rPr lang="en-GB" sz="2400" dirty="0">
                <a:latin typeface="Comic Sans MS" panose="030F0702030302020204" pitchFamily="66" charset="0"/>
              </a:rPr>
              <a:t>school.</a:t>
            </a:r>
          </a:p>
          <a:p>
            <a:r>
              <a:rPr lang="en-GB" sz="2400" dirty="0">
                <a:latin typeface="Comic Sans MS" panose="030F0702030302020204" pitchFamily="66" charset="0"/>
              </a:rPr>
              <a:t>It will be automatically scored, and results will be available to schools once the </a:t>
            </a:r>
            <a:r>
              <a:rPr lang="en-GB" sz="2400" dirty="0" smtClean="0">
                <a:latin typeface="Comic Sans MS" panose="030F0702030302020204" pitchFamily="66" charset="0"/>
              </a:rPr>
              <a:t>assessment window </a:t>
            </a:r>
            <a:r>
              <a:rPr lang="en-GB" sz="2400" dirty="0">
                <a:latin typeface="Comic Sans MS" panose="030F0702030302020204" pitchFamily="66" charset="0"/>
              </a:rPr>
              <a:t>closes at the end of the week assessment period.</a:t>
            </a:r>
          </a:p>
        </p:txBody>
      </p:sp>
    </p:spTree>
    <p:extLst>
      <p:ext uri="{BB962C8B-B14F-4D97-AF65-F5344CB8AC3E}">
        <p14:creationId xmlns:p14="http://schemas.microsoft.com/office/powerpoint/2010/main" val="2246815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latin typeface="Comic Sans MS" panose="030F0702030302020204" pitchFamily="66" charset="0"/>
              </a:rPr>
              <a:t>Children will have 3 practise questions, then 6 seconds to answer </a:t>
            </a:r>
            <a:r>
              <a:rPr lang="en-GB" sz="3200" dirty="0" smtClean="0">
                <a:latin typeface="Comic Sans MS" panose="030F0702030302020204" pitchFamily="66" charset="0"/>
              </a:rPr>
              <a:t>each question </a:t>
            </a:r>
            <a:r>
              <a:rPr lang="en-GB" sz="3200" dirty="0">
                <a:latin typeface="Comic Sans MS" panose="030F0702030302020204" pitchFamily="66" charset="0"/>
              </a:rPr>
              <a:t>in a series of 25 questions.</a:t>
            </a:r>
            <a:br>
              <a:rPr lang="en-GB" sz="3200" dirty="0">
                <a:latin typeface="Comic Sans MS" panose="030F0702030302020204" pitchFamily="66" charset="0"/>
              </a:rPr>
            </a:br>
            <a:r>
              <a:rPr lang="en-GB" sz="3200" dirty="0">
                <a:latin typeface="Comic Sans MS" panose="030F0702030302020204" pitchFamily="66" charset="0"/>
              </a:rPr>
              <a:t>This allows pupils the time required to demonstrate their recall of multiplication</a:t>
            </a:r>
            <a:br>
              <a:rPr lang="en-GB" sz="3200" dirty="0">
                <a:latin typeface="Comic Sans MS" panose="030F0702030302020204" pitchFamily="66" charset="0"/>
              </a:rPr>
            </a:br>
            <a:r>
              <a:rPr lang="en-GB" sz="3200" dirty="0">
                <a:latin typeface="Comic Sans MS" panose="030F0702030302020204" pitchFamily="66" charset="0"/>
              </a:rPr>
              <a:t>tables, whilst limiting pupils’ ability to work out answers to the questions.</a:t>
            </a:r>
            <a:br>
              <a:rPr lang="en-GB" sz="3200" dirty="0">
                <a:latin typeface="Comic Sans MS" panose="030F0702030302020204" pitchFamily="66" charset="0"/>
              </a:rPr>
            </a:br>
            <a:r>
              <a:rPr lang="en-GB" sz="3200" dirty="0">
                <a:latin typeface="Comic Sans MS" panose="030F0702030302020204" pitchFamily="66" charset="0"/>
              </a:rPr>
              <a:t>Each question will be worth one mark and be presented to the child in this</a:t>
            </a:r>
            <a:br>
              <a:rPr lang="en-GB" sz="3200" dirty="0">
                <a:latin typeface="Comic Sans MS" panose="030F0702030302020204" pitchFamily="66" charset="0"/>
              </a:rPr>
            </a:br>
            <a:r>
              <a:rPr lang="en-GB" sz="3200" dirty="0">
                <a:latin typeface="Comic Sans MS" panose="030F0702030302020204" pitchFamily="66" charset="0"/>
              </a:rPr>
              <a:t>format:</a:t>
            </a:r>
            <a:br>
              <a:rPr lang="en-GB" sz="3200" dirty="0">
                <a:latin typeface="Comic Sans MS" panose="030F0702030302020204" pitchFamily="66" charset="0"/>
              </a:rPr>
            </a:br>
            <a:r>
              <a:rPr lang="en-GB" sz="3200" dirty="0">
                <a:latin typeface="Comic Sans MS" panose="030F0702030302020204" pitchFamily="66" charset="0"/>
              </a:rPr>
              <a:t>_ x _ = ____</a:t>
            </a:r>
          </a:p>
        </p:txBody>
      </p:sp>
    </p:spTree>
    <p:extLst>
      <p:ext uri="{BB962C8B-B14F-4D97-AF65-F5344CB8AC3E}">
        <p14:creationId xmlns:p14="http://schemas.microsoft.com/office/powerpoint/2010/main" val="2367320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654" y="1576124"/>
            <a:ext cx="9990513" cy="1400530"/>
          </a:xfrm>
        </p:spPr>
        <p:txBody>
          <a:bodyPr/>
          <a:lstStyle/>
          <a:p>
            <a:r>
              <a:rPr lang="en-GB" sz="3200" dirty="0">
                <a:latin typeface="Comic Sans MS" panose="030F0702030302020204" pitchFamily="66" charset="0"/>
              </a:rPr>
              <a:t>Questions will be selected from the 121 number facts that make </a:t>
            </a:r>
            <a:r>
              <a:rPr lang="en-GB" sz="3200" dirty="0" smtClean="0">
                <a:latin typeface="Comic Sans MS" panose="030F0702030302020204" pitchFamily="66" charset="0"/>
              </a:rPr>
              <a:t>up the </a:t>
            </a:r>
            <a:r>
              <a:rPr lang="en-GB" sz="3200" dirty="0">
                <a:latin typeface="Comic Sans MS" panose="030F0702030302020204" pitchFamily="66" charset="0"/>
              </a:rPr>
              <a:t>multiplication tables from 2 to 12, with a particular focus on </a:t>
            </a:r>
            <a:r>
              <a:rPr lang="en-GB" sz="3200" dirty="0" smtClean="0">
                <a:latin typeface="Comic Sans MS" panose="030F0702030302020204" pitchFamily="66" charset="0"/>
              </a:rPr>
              <a:t>the 6</a:t>
            </a:r>
            <a:r>
              <a:rPr lang="en-GB" sz="3200" dirty="0">
                <a:latin typeface="Comic Sans MS" panose="030F0702030302020204" pitchFamily="66" charset="0"/>
              </a:rPr>
              <a:t>, 7, 8, 9 and 12 times tables as they are considered to be the </a:t>
            </a:r>
            <a:r>
              <a:rPr lang="en-GB" sz="3200" dirty="0" smtClean="0">
                <a:latin typeface="Comic Sans MS" panose="030F0702030302020204" pitchFamily="66" charset="0"/>
              </a:rPr>
              <a:t>most challenging</a:t>
            </a:r>
            <a:r>
              <a:rPr lang="en-GB" sz="3200" dirty="0">
                <a:latin typeface="Comic Sans MS" panose="030F0702030302020204" pitchFamily="66" charset="0"/>
              </a:rPr>
              <a:t>.</a:t>
            </a:r>
            <a:br>
              <a:rPr lang="en-GB" sz="3200" dirty="0">
                <a:latin typeface="Comic Sans MS" panose="030F0702030302020204" pitchFamily="66" charset="0"/>
              </a:rPr>
            </a:br>
            <a:endParaRPr lang="en-GB" sz="3200" dirty="0">
              <a:latin typeface="Comic Sans MS" panose="030F0702030302020204" pitchFamily="66" charset="0"/>
            </a:endParaRPr>
          </a:p>
        </p:txBody>
      </p:sp>
    </p:spTree>
    <p:extLst>
      <p:ext uri="{BB962C8B-B14F-4D97-AF65-F5344CB8AC3E}">
        <p14:creationId xmlns:p14="http://schemas.microsoft.com/office/powerpoint/2010/main" val="3565702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latin typeface="Comic Sans MS" panose="030F0702030302020204" pitchFamily="66" charset="0"/>
              </a:rPr>
              <a:t>Once the child has inputted their answer on the computer / device they are</a:t>
            </a:r>
            <a:br>
              <a:rPr lang="en-GB" sz="3600" dirty="0">
                <a:latin typeface="Comic Sans MS" panose="030F0702030302020204" pitchFamily="66" charset="0"/>
              </a:rPr>
            </a:br>
            <a:r>
              <a:rPr lang="en-GB" sz="3600" dirty="0">
                <a:latin typeface="Comic Sans MS" panose="030F0702030302020204" pitchFamily="66" charset="0"/>
              </a:rPr>
              <a:t>using, there will be a three-second pause before the next question appears.</a:t>
            </a:r>
            <a:br>
              <a:rPr lang="en-GB" sz="3600" dirty="0">
                <a:latin typeface="Comic Sans MS" panose="030F0702030302020204" pitchFamily="66" charset="0"/>
              </a:rPr>
            </a:br>
            <a:r>
              <a:rPr lang="en-GB" sz="3600" dirty="0" smtClean="0">
                <a:latin typeface="Comic Sans MS" panose="030F0702030302020204" pitchFamily="66" charset="0"/>
              </a:rPr>
              <a:t/>
            </a:r>
            <a:br>
              <a:rPr lang="en-GB" sz="3600" dirty="0" smtClean="0">
                <a:latin typeface="Comic Sans MS" panose="030F0702030302020204" pitchFamily="66" charset="0"/>
              </a:rPr>
            </a:br>
            <a:r>
              <a:rPr lang="en-GB" sz="3600" dirty="0" smtClean="0">
                <a:latin typeface="Comic Sans MS" panose="030F0702030302020204" pitchFamily="66" charset="0"/>
              </a:rPr>
              <a:t>Children will have been </a:t>
            </a:r>
            <a:r>
              <a:rPr lang="en-GB" sz="3600" dirty="0">
                <a:latin typeface="Comic Sans MS" panose="030F0702030302020204" pitchFamily="66" charset="0"/>
              </a:rPr>
              <a:t>given the opportunity to practise answering questions in </a:t>
            </a:r>
            <a:r>
              <a:rPr lang="en-GB" sz="3600" dirty="0" smtClean="0">
                <a:latin typeface="Comic Sans MS" panose="030F0702030302020204" pitchFamily="66" charset="0"/>
              </a:rPr>
              <a:t>this format throughout the year.</a:t>
            </a:r>
            <a:endParaRPr lang="en-GB" sz="3600" dirty="0">
              <a:latin typeface="Comic Sans MS" panose="030F0702030302020204" pitchFamily="66" charset="0"/>
            </a:endParaRPr>
          </a:p>
        </p:txBody>
      </p:sp>
    </p:spTree>
    <p:extLst>
      <p:ext uri="{BB962C8B-B14F-4D97-AF65-F5344CB8AC3E}">
        <p14:creationId xmlns:p14="http://schemas.microsoft.com/office/powerpoint/2010/main" val="13600707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91</TotalTime>
  <Words>637</Words>
  <Application>Microsoft Office PowerPoint</Application>
  <PresentationFormat>Widescreen</PresentationFormat>
  <Paragraphs>31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Comic Sans MS</vt:lpstr>
      <vt:lpstr>Wingdings 3</vt:lpstr>
      <vt:lpstr>Ion</vt:lpstr>
      <vt:lpstr>YEAR 4 TIMES TABLES CHECK</vt:lpstr>
      <vt:lpstr>PowerPoint Presentation</vt:lpstr>
      <vt:lpstr>What is the Multiplication Tables Check (MTC)?</vt:lpstr>
      <vt:lpstr>Do all pupils in the UK need to take the MTC?</vt:lpstr>
      <vt:lpstr>When will the Multiplication Tables Check be administered?</vt:lpstr>
      <vt:lpstr>How will the Multiplication Tables Check be administered?</vt:lpstr>
      <vt:lpstr>Children will have 3 practise questions, then 6 seconds to answer each question in a series of 25 questions. This allows pupils the time required to demonstrate their recall of multiplication tables, whilst limiting pupils’ ability to work out answers to the questions. Each question will be worth one mark and be presented to the child in this format: _ x _ = ____</vt:lpstr>
      <vt:lpstr>Questions will be selected from the 121 number facts that make up the multiplication tables from 2 to 12, with a particular focus on the 6, 7, 8, 9 and 12 times tables as they are considered to be the most challenging. </vt:lpstr>
      <vt:lpstr>Once the child has inputted their answer on the computer / device they are using, there will be a three-second pause before the next question appears.  Children will have been given the opportunity to practise answering questions in this format throughout the year.</vt:lpstr>
      <vt:lpstr>What is the pass mark for the test?</vt:lpstr>
      <vt:lpstr>How is the school preparing pupils for the MTC?  • TTrockstars- on paper and on laptops/I-pads • Multiplication games • Daily recall tasks. • Using knowledge of key table facts (e.g. doubling)</vt:lpstr>
      <vt:lpstr>What can you do at home to support your child? Useful websites: TIMES TABLES ROCK STARS  HTTPS://TTROCKSTARS.COM/ URBRAINY    https://urbrainy.com/mtc MATHSFRAME HTTPS://MATHSFRAME.CO.UK/EN/RESOURCES/RESOURCE/477/MULTIPLICATION-TABLESCHECK MATHS GAMES HTTP://WWW.MATHS-GAMES.ORG/TIMES-TABLES-GAMES.HTML COOL MATHS HTTPS://WWW.COOLMATHGAMES.COM/ IXL HTTPS://UK.IXL.COM/ TOPMARKS HTTPS://WWW.TOPMARKS.CO.UK/ OXFORD OWLS HTTPS://HOME.OXFORDOWL.CO.UK/BLOG/TIMES-TABLES-TIPS/ </vt:lpstr>
      <vt:lpstr>Shall we have a go?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4 TIMES TABLES CHECK</dc:title>
  <dc:creator>Sabine Newberry</dc:creator>
  <cp:lastModifiedBy>Katherine Thompson</cp:lastModifiedBy>
  <cp:revision>35</cp:revision>
  <dcterms:created xsi:type="dcterms:W3CDTF">2022-04-28T19:49:48Z</dcterms:created>
  <dcterms:modified xsi:type="dcterms:W3CDTF">2022-12-05T14:21:06Z</dcterms:modified>
</cp:coreProperties>
</file>